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64" r:id="rId2"/>
    <p:sldMasterId id="2147483663" r:id="rId3"/>
  </p:sldMasterIdLst>
  <p:notesMasterIdLst>
    <p:notesMasterId r:id="rId25"/>
  </p:notesMasterIdLst>
  <p:handoutMasterIdLst>
    <p:handoutMasterId r:id="rId26"/>
  </p:handoutMasterIdLst>
  <p:sldIdLst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61" r:id="rId24"/>
  </p:sldIdLst>
  <p:sldSz cx="9144000" cy="5715000" type="screen16x10"/>
  <p:notesSz cx="6858000" cy="9144000"/>
  <p:defaultTextStyle>
    <a:defPPr>
      <a:defRPr lang="en-US"/>
    </a:defPPr>
    <a:lvl1pPr marL="0" algn="l" defTabSz="9142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0" algn="l" defTabSz="9142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21" algn="l" defTabSz="9142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31" algn="l" defTabSz="9142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42" algn="l" defTabSz="9142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52" algn="l" defTabSz="9142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63" algn="l" defTabSz="9142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73" algn="l" defTabSz="9142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83" algn="l" defTabSz="9142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82C5"/>
    <a:srgbClr val="F68026"/>
    <a:srgbClr val="D21243"/>
    <a:srgbClr val="00919E"/>
    <a:srgbClr val="94A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27" autoAdjust="0"/>
    <p:restoredTop sz="97487" autoAdjust="0"/>
  </p:normalViewPr>
  <p:slideViewPr>
    <p:cSldViewPr>
      <p:cViewPr varScale="1">
        <p:scale>
          <a:sx n="132" d="100"/>
          <a:sy n="132" d="100"/>
        </p:scale>
        <p:origin x="1674" y="126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5E442-A59D-4F68-BD54-BD3C19B56E2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DA971-126A-4ED1-9949-FF4D5F278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63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F4368-1557-4AAE-942C-6F5991040DF1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85AA7-27F0-49EE-88F6-6E2CE311B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04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665412" y="3695700"/>
            <a:ext cx="4040188" cy="533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9246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3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1175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3575"/>
            <a:ext cx="5486400" cy="6699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FD2D-FECD-49BA-9474-5E47F2D899F0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68ACC-6127-4BE0-B4AF-1D8A72A89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93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1F82C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FD2D-FECD-49BA-9474-5E47F2D899F0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68ACC-6127-4BE0-B4AF-1D8A72A89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00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4876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FD2D-FECD-49BA-9474-5E47F2D899F0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68ACC-6127-4BE0-B4AF-1D8A72A89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42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  <a:solidFill>
            <a:srgbClr val="1F82C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014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665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8725"/>
            <a:ext cx="7772400" cy="1225550"/>
          </a:xfrm>
          <a:solidFill>
            <a:srgbClr val="1F82C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924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88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solidFill>
            <a:srgbClr val="1F82C5"/>
          </a:solidFill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510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19300"/>
            <a:ext cx="7772400" cy="1135062"/>
          </a:xfrm>
          <a:solidFill>
            <a:srgbClr val="1F82C5"/>
          </a:solidFill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788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1F82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1F82C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FD2D-FECD-49BA-9474-5E47F2D899F0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68ACC-6127-4BE0-B4AF-1D8A72A89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08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1F82C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525"/>
            <a:ext cx="4040188" cy="533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925"/>
            <a:ext cx="4040188" cy="32924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9525"/>
            <a:ext cx="4041775" cy="533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12925"/>
            <a:ext cx="4041775" cy="32924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FD2D-FECD-49BA-9474-5E47F2D899F0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68ACC-6127-4BE0-B4AF-1D8A72A89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75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1F82C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FD2D-FECD-49BA-9474-5E47F2D899F0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68ACC-6127-4BE0-B4AF-1D8A72A89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87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FD2D-FECD-49BA-9474-5E47F2D899F0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68ACC-6127-4BE0-B4AF-1D8A72A89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15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701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013"/>
            <a:ext cx="5111750" cy="48783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195388"/>
            <a:ext cx="3008313" cy="39100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FD2D-FECD-49BA-9474-5E47F2D899F0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68ACC-6127-4BE0-B4AF-1D8A72A89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65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5D1D7-27F2-4368-BCAC-0E6D1E875AC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7B343-2C5E-4064-B8AC-3C5985132ED5}" type="slidenum">
              <a:rPr lang="en-US" smtClean="0"/>
              <a:t>‹#›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524"/>
            <a:ext cx="9144000" cy="571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27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DFD2D-FECD-49BA-9474-5E47F2D899F0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68ACC-6127-4BE0-B4AF-1D8A72A89734}" type="slidenum">
              <a:rPr lang="en-US" smtClean="0"/>
              <a:t>‹#›</a:t>
            </a:fld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524"/>
            <a:ext cx="9144000" cy="571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15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A0BB5-E718-4758-AB14-98EE5A3D9692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8C565-B4ED-4F35-BA9A-E96B7EA6EE54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524"/>
            <a:ext cx="9144000" cy="571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70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hyperlink" Target="https://www.louisianabelieves.com/resources/library/academic-standard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hyperlink" Target="https://www.louisianabelieves.com/docs/default-source/assessment/parent-guide-to-the-elpt-student-reports-(spanish).pdf?sfvrsn=d9fd931f_7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https://www.louisianabelieves.com/resources/library/family-support-toolbox-library" TargetMode="External"/><Relationship Id="rId5" Type="http://schemas.openxmlformats.org/officeDocument/2006/relationships/hyperlink" Target="https://www.louisianabelieves.com/docs/default-source/assessment/parent-guide-to-the-elpt-student-reports-(spanish).pdf?sfvrsn=d9fd931f_7" TargetMode="External"/><Relationship Id="rId4" Type="http://schemas.openxmlformats.org/officeDocument/2006/relationships/hyperlink" Target="https://login11.cloud1.tds.cambiumast.com/student/V559/Pages/LoginShell.aspx?c=Louisiana_PT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600200" y="4229100"/>
            <a:ext cx="3048000" cy="1143000"/>
          </a:xfrm>
        </p:spPr>
        <p:txBody>
          <a:bodyPr>
            <a:normAutofit fontScale="55000" lnSpcReduction="20000"/>
          </a:bodyPr>
          <a:lstStyle/>
          <a:p>
            <a:r>
              <a:rPr lang="en-US" sz="3400" dirty="0"/>
              <a:t>Presentado </a:t>
            </a:r>
            <a:r>
              <a:rPr lang="en-US" sz="3400" dirty="0" err="1"/>
              <a:t>por</a:t>
            </a:r>
            <a:r>
              <a:rPr lang="en-US" sz="3400" dirty="0"/>
              <a:t>  El </a:t>
            </a:r>
            <a:r>
              <a:rPr lang="en-US" sz="3400" dirty="0" err="1"/>
              <a:t>Programa</a:t>
            </a:r>
            <a:r>
              <a:rPr lang="en-US" sz="3400" dirty="0"/>
              <a:t> de </a:t>
            </a:r>
            <a:r>
              <a:rPr lang="en-US" sz="3400" dirty="0" err="1"/>
              <a:t>Inglés</a:t>
            </a:r>
            <a:r>
              <a:rPr lang="en-US" sz="3400" dirty="0"/>
              <a:t> </a:t>
            </a:r>
            <a:r>
              <a:rPr lang="en-US" sz="3400" dirty="0" err="1"/>
              <a:t>como</a:t>
            </a:r>
            <a:r>
              <a:rPr lang="en-US" sz="3400" dirty="0"/>
              <a:t> </a:t>
            </a:r>
            <a:r>
              <a:rPr lang="en-US" sz="3400" dirty="0" err="1"/>
              <a:t>Segunda</a:t>
            </a:r>
            <a:r>
              <a:rPr lang="en-US" sz="3400" dirty="0"/>
              <a:t> </a:t>
            </a:r>
            <a:r>
              <a:rPr lang="en-US" sz="3400" dirty="0" err="1"/>
              <a:t>Lengua</a:t>
            </a:r>
            <a:r>
              <a:rPr lang="en-US" sz="3400" dirty="0"/>
              <a:t> y El </a:t>
            </a:r>
            <a:r>
              <a:rPr lang="en-US" sz="3400" dirty="0" err="1"/>
              <a:t>Programa</a:t>
            </a:r>
            <a:r>
              <a:rPr lang="en-US" sz="3400" dirty="0"/>
              <a:t> Federal </a:t>
            </a:r>
            <a:r>
              <a:rPr lang="en-US" sz="3400" dirty="0" err="1"/>
              <a:t>Escuela</a:t>
            </a:r>
            <a:r>
              <a:rPr lang="en-US" sz="3400" dirty="0"/>
              <a:t> de Padres </a:t>
            </a:r>
          </a:p>
          <a:p>
            <a:endParaRPr lang="en-US" dirty="0"/>
          </a:p>
        </p:txBody>
      </p:sp>
      <p:pic>
        <p:nvPicPr>
          <p:cNvPr id="3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5156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8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12192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/>
              <a:t>Los </a:t>
            </a:r>
            <a:r>
              <a:rPr lang="en-US" dirty="0" err="1"/>
              <a:t>estudiantes</a:t>
            </a:r>
            <a:r>
              <a:rPr lang="en-US" dirty="0"/>
              <a:t> </a:t>
            </a:r>
            <a:r>
              <a:rPr lang="en-US" dirty="0" err="1"/>
              <a:t>recibirán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calificación</a:t>
            </a:r>
            <a:r>
              <a:rPr lang="en-US" dirty="0"/>
              <a:t> del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/>
              <a:t>académico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área</a:t>
            </a:r>
            <a:r>
              <a:rPr lang="en-US" dirty="0"/>
              <a:t>, </a:t>
            </a:r>
            <a:r>
              <a:rPr lang="en-US" dirty="0" err="1"/>
              <a:t>así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general que </a:t>
            </a:r>
            <a:r>
              <a:rPr lang="en-US" dirty="0" err="1"/>
              <a:t>reflejará</a:t>
            </a:r>
            <a:r>
              <a:rPr lang="en-US" dirty="0"/>
              <a:t> el </a:t>
            </a:r>
            <a:r>
              <a:rPr lang="en-US" dirty="0" err="1"/>
              <a:t>dominio</a:t>
            </a:r>
            <a:r>
              <a:rPr lang="en-US" dirty="0"/>
              <a:t> del </a:t>
            </a:r>
            <a:r>
              <a:rPr lang="en-US" dirty="0" err="1"/>
              <a:t>idioma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Niveles de </a:t>
            </a:r>
            <a:r>
              <a:rPr lang="en-US" dirty="0" err="1"/>
              <a:t>Desempeño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653621"/>
              </p:ext>
            </p:extLst>
          </p:nvPr>
        </p:nvGraphicFramePr>
        <p:xfrm>
          <a:off x="1230086" y="2705100"/>
          <a:ext cx="2819400" cy="2225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15927655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Niveles de </a:t>
                      </a:r>
                      <a:r>
                        <a:rPr lang="en-US" sz="1400" dirty="0" err="1" smtClean="0"/>
                        <a:t>Desempeño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868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Nivel</a:t>
                      </a:r>
                      <a:r>
                        <a:rPr lang="en-US" sz="1400" dirty="0" smtClean="0"/>
                        <a:t>  1: </a:t>
                      </a:r>
                      <a:r>
                        <a:rPr lang="en-US" sz="1400" dirty="0" err="1" smtClean="0"/>
                        <a:t>Principiante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95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Nivel</a:t>
                      </a:r>
                      <a:r>
                        <a:rPr lang="en-US" sz="1400" dirty="0" smtClean="0"/>
                        <a:t> 2: </a:t>
                      </a:r>
                      <a:r>
                        <a:rPr lang="en-US" sz="1400" dirty="0" err="1" smtClean="0"/>
                        <a:t>Intermedio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Inicial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01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Nivel</a:t>
                      </a:r>
                      <a:r>
                        <a:rPr lang="en-US" sz="1400" dirty="0" smtClean="0"/>
                        <a:t> 3: </a:t>
                      </a:r>
                      <a:r>
                        <a:rPr lang="en-US" sz="1400" dirty="0" err="1" smtClean="0"/>
                        <a:t>Intermedio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596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Nivel</a:t>
                      </a:r>
                      <a:r>
                        <a:rPr lang="en-US" sz="1400" dirty="0" smtClean="0"/>
                        <a:t>  4: </a:t>
                      </a:r>
                      <a:r>
                        <a:rPr lang="en-US" sz="1400" dirty="0" err="1" smtClean="0"/>
                        <a:t>Avanzado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Inicial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353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Nivel</a:t>
                      </a:r>
                      <a:r>
                        <a:rPr lang="en-US" sz="1400" dirty="0" smtClean="0"/>
                        <a:t> 5: </a:t>
                      </a:r>
                      <a:r>
                        <a:rPr lang="en-US" sz="1400" dirty="0" err="1" smtClean="0"/>
                        <a:t>Avanzado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90122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993503"/>
              </p:ext>
            </p:extLst>
          </p:nvPr>
        </p:nvGraphicFramePr>
        <p:xfrm>
          <a:off x="4800600" y="2857500"/>
          <a:ext cx="2971800" cy="1483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38013850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Nivel</a:t>
                      </a:r>
                      <a:r>
                        <a:rPr lang="en-US" sz="1400" dirty="0" smtClean="0"/>
                        <a:t> de </a:t>
                      </a:r>
                      <a:r>
                        <a:rPr lang="en-US" sz="1400" dirty="0" err="1" smtClean="0"/>
                        <a:t>Dominio</a:t>
                      </a:r>
                      <a:r>
                        <a:rPr lang="en-US" sz="1400" baseline="0" dirty="0" smtClean="0"/>
                        <a:t> del </a:t>
                      </a:r>
                      <a:r>
                        <a:rPr lang="en-US" sz="1400" baseline="0" dirty="0" err="1" smtClean="0"/>
                        <a:t>Idioma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589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Emergente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684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En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Progreso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778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Dominante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186175"/>
                  </a:ext>
                </a:extLst>
              </a:tr>
            </a:tbl>
          </a:graphicData>
        </a:graphic>
      </p:graphicFrame>
      <p:pic>
        <p:nvPicPr>
          <p:cNvPr id="6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3600" y="49301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6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Fechas para </a:t>
            </a:r>
            <a:r>
              <a:rPr lang="en-US" b="1" dirty="0" err="1"/>
              <a:t>tomar</a:t>
            </a:r>
            <a:r>
              <a:rPr lang="en-US" b="1" dirty="0"/>
              <a:t> el </a:t>
            </a:r>
            <a:r>
              <a:rPr lang="en-US" b="1" dirty="0" err="1"/>
              <a:t>exámen</a:t>
            </a:r>
            <a:endParaRPr lang="en-US" b="1" dirty="0"/>
          </a:p>
        </p:txBody>
      </p:sp>
      <p:pic>
        <p:nvPicPr>
          <p:cNvPr id="3" name="Picture 2" descr="Use for assessment times - kids can learn the chant and use any time! |  Words of encouragement for kids, Testing motivation, School tes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09700"/>
            <a:ext cx="5572124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4914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8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Fechas para </a:t>
            </a:r>
            <a:r>
              <a:rPr lang="en-US" dirty="0" err="1"/>
              <a:t>Tomar</a:t>
            </a:r>
            <a:r>
              <a:rPr lang="en-US" dirty="0"/>
              <a:t> el Exámen </a:t>
            </a:r>
            <a:r>
              <a:rPr lang="en-US" dirty="0" err="1"/>
              <a:t>por</a:t>
            </a:r>
            <a:r>
              <a:rPr lang="en-US" dirty="0"/>
              <a:t> Internet:</a:t>
            </a:r>
          </a:p>
          <a:p>
            <a:pPr lvl="2"/>
            <a:r>
              <a:rPr lang="en-US" dirty="0" err="1"/>
              <a:t>Comienza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Febrero</a:t>
            </a:r>
            <a:r>
              <a:rPr lang="en-US" dirty="0"/>
              <a:t> y </a:t>
            </a:r>
            <a:r>
              <a:rPr lang="en-US" dirty="0" err="1"/>
              <a:t>termina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Marzo</a:t>
            </a:r>
            <a:r>
              <a:rPr lang="en-US" dirty="0"/>
              <a:t>.</a:t>
            </a:r>
          </a:p>
          <a:p>
            <a:r>
              <a:rPr lang="en-US" dirty="0"/>
              <a:t>Las </a:t>
            </a:r>
            <a:r>
              <a:rPr lang="en-US" dirty="0" err="1"/>
              <a:t>escuelas</a:t>
            </a:r>
            <a:r>
              <a:rPr lang="en-US" dirty="0"/>
              <a:t> </a:t>
            </a:r>
            <a:r>
              <a:rPr lang="en-US" dirty="0" err="1"/>
              <a:t>determinarán</a:t>
            </a:r>
            <a:r>
              <a:rPr lang="en-US" dirty="0"/>
              <a:t> la </a:t>
            </a:r>
            <a:r>
              <a:rPr lang="en-US" dirty="0" err="1"/>
              <a:t>fecha</a:t>
            </a:r>
            <a:r>
              <a:rPr lang="en-US" dirty="0"/>
              <a:t> del </a:t>
            </a:r>
            <a:r>
              <a:rPr lang="en-US" dirty="0" err="1"/>
              <a:t>exámen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internet.</a:t>
            </a:r>
          </a:p>
          <a:p>
            <a:r>
              <a:rPr lang="en-US" dirty="0"/>
              <a:t>Los </a:t>
            </a:r>
            <a:r>
              <a:rPr lang="en-US" dirty="0" err="1"/>
              <a:t>días</a:t>
            </a:r>
            <a:r>
              <a:rPr lang="en-US" dirty="0"/>
              <a:t> del </a:t>
            </a:r>
            <a:r>
              <a:rPr lang="en-US" dirty="0" err="1"/>
              <a:t>exámen</a:t>
            </a:r>
            <a:r>
              <a:rPr lang="en-US" dirty="0"/>
              <a:t> </a:t>
            </a:r>
            <a:r>
              <a:rPr lang="en-US" dirty="0" err="1"/>
              <a:t>variarán</a:t>
            </a:r>
            <a:r>
              <a:rPr lang="en-US" dirty="0"/>
              <a:t> de </a:t>
            </a:r>
            <a:r>
              <a:rPr lang="en-US" dirty="0" err="1"/>
              <a:t>acuerdo</a:t>
            </a:r>
            <a:r>
              <a:rPr lang="en-US" dirty="0"/>
              <a:t> a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escuela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Fechas para </a:t>
            </a:r>
            <a:r>
              <a:rPr lang="en-US" dirty="0" err="1"/>
              <a:t>Tomar</a:t>
            </a:r>
            <a:r>
              <a:rPr lang="en-US" dirty="0"/>
              <a:t> el Exámen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3600" y="4762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0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811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Cómo </a:t>
            </a:r>
            <a:r>
              <a:rPr lang="en-US" b="1" dirty="0" err="1"/>
              <a:t>preparar</a:t>
            </a:r>
            <a:r>
              <a:rPr lang="en-US" b="1" dirty="0"/>
              <a:t> a </a:t>
            </a:r>
            <a:r>
              <a:rPr lang="en-US" b="1" dirty="0" err="1"/>
              <a:t>tú</a:t>
            </a:r>
            <a:r>
              <a:rPr lang="en-US" b="1" dirty="0"/>
              <a:t> </a:t>
            </a:r>
            <a:r>
              <a:rPr lang="en-US" b="1" dirty="0" err="1"/>
              <a:t>hijo</a:t>
            </a:r>
            <a:r>
              <a:rPr lang="en-US" b="1" dirty="0"/>
              <a:t> (a) para </a:t>
            </a:r>
            <a:r>
              <a:rPr lang="en-US" b="1" dirty="0" err="1"/>
              <a:t>tomar</a:t>
            </a:r>
            <a:r>
              <a:rPr lang="en-US" b="1" dirty="0"/>
              <a:t> el </a:t>
            </a:r>
            <a:r>
              <a:rPr lang="en-US" b="1" dirty="0" err="1"/>
              <a:t>exámen</a:t>
            </a:r>
            <a:endParaRPr lang="en-US" b="1" dirty="0"/>
          </a:p>
        </p:txBody>
      </p:sp>
      <p:pic>
        <p:nvPicPr>
          <p:cNvPr id="3" name="Picture 6" descr="edtech – EdNews Dai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90700"/>
            <a:ext cx="487680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4991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6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Los </a:t>
            </a:r>
            <a:r>
              <a:rPr lang="en-US" dirty="0" err="1"/>
              <a:t>conectores</a:t>
            </a:r>
            <a:r>
              <a:rPr lang="en-US" dirty="0"/>
              <a:t> </a:t>
            </a:r>
            <a:r>
              <a:rPr lang="en-US" dirty="0" err="1"/>
              <a:t>Els</a:t>
            </a:r>
            <a:r>
              <a:rPr lang="en-US" dirty="0"/>
              <a:t> describe las </a:t>
            </a:r>
            <a:r>
              <a:rPr lang="en-US" dirty="0" err="1"/>
              <a:t>habilidades</a:t>
            </a:r>
            <a:r>
              <a:rPr lang="en-US" dirty="0"/>
              <a:t> y </a:t>
            </a:r>
            <a:r>
              <a:rPr lang="en-US" dirty="0" err="1"/>
              <a:t>conocimientos</a:t>
            </a:r>
            <a:r>
              <a:rPr lang="en-US" dirty="0"/>
              <a:t> que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hijo</a:t>
            </a:r>
            <a:r>
              <a:rPr lang="en-US" dirty="0"/>
              <a:t> (a) </a:t>
            </a:r>
            <a:r>
              <a:rPr lang="en-US" dirty="0" err="1"/>
              <a:t>debería</a:t>
            </a:r>
            <a:r>
              <a:rPr lang="en-US" dirty="0"/>
              <a:t> saber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proceso</a:t>
            </a:r>
            <a:r>
              <a:rPr lang="en-US" dirty="0"/>
              <a:t> de </a:t>
            </a:r>
            <a:r>
              <a:rPr lang="en-US" dirty="0" err="1"/>
              <a:t>aprendizaje</a:t>
            </a:r>
            <a:r>
              <a:rPr lang="en-US" dirty="0"/>
              <a:t> del </a:t>
            </a:r>
            <a:r>
              <a:rPr lang="en-US" dirty="0" err="1"/>
              <a:t>idioma</a:t>
            </a:r>
            <a:r>
              <a:rPr lang="en-US" dirty="0"/>
              <a:t> </a:t>
            </a:r>
            <a:r>
              <a:rPr lang="en-US" dirty="0" err="1"/>
              <a:t>Inglés</a:t>
            </a:r>
            <a:r>
              <a:rPr lang="en-US" dirty="0"/>
              <a:t>.</a:t>
            </a:r>
          </a:p>
          <a:p>
            <a:pPr marL="0" indent="0" algn="ctr">
              <a:buNone/>
            </a:pPr>
            <a:endParaRPr lang="en-US" dirty="0"/>
          </a:p>
          <a:p>
            <a:pPr algn="ctr"/>
            <a:r>
              <a:rPr lang="en-US" dirty="0" err="1">
                <a:hlinkClick r:id="rId4"/>
              </a:rPr>
              <a:t>Conectores</a:t>
            </a:r>
            <a:r>
              <a:rPr lang="en-US" dirty="0">
                <a:hlinkClick r:id="rId4"/>
              </a:rPr>
              <a:t> para ELs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Prepárese para el ELPT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3600" y="4762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b="1" dirty="0"/>
              <a:t>A </a:t>
            </a:r>
            <a:r>
              <a:rPr lang="en-US" b="1" dirty="0" err="1"/>
              <a:t>continuación</a:t>
            </a:r>
            <a:r>
              <a:rPr lang="en-US" b="1" dirty="0"/>
              <a:t> le </a:t>
            </a:r>
            <a:r>
              <a:rPr lang="en-US" b="1" dirty="0" err="1"/>
              <a:t>explícaremos</a:t>
            </a:r>
            <a:r>
              <a:rPr lang="en-US" b="1" dirty="0"/>
              <a:t> </a:t>
            </a:r>
            <a:r>
              <a:rPr lang="en-US" b="1" dirty="0" err="1"/>
              <a:t>diferentes</a:t>
            </a:r>
            <a:r>
              <a:rPr lang="en-US" b="1" dirty="0"/>
              <a:t> </a:t>
            </a:r>
            <a:r>
              <a:rPr lang="en-US" b="1" dirty="0" err="1"/>
              <a:t>opciones</a:t>
            </a:r>
            <a:r>
              <a:rPr lang="en-US" b="1" dirty="0"/>
              <a:t> que </a:t>
            </a:r>
            <a:r>
              <a:rPr lang="en-US" b="1" dirty="0" err="1"/>
              <a:t>puede</a:t>
            </a:r>
            <a:r>
              <a:rPr lang="en-US" b="1" dirty="0"/>
              <a:t> </a:t>
            </a:r>
            <a:r>
              <a:rPr lang="en-US" b="1" dirty="0" err="1"/>
              <a:t>útilizar</a:t>
            </a:r>
            <a:r>
              <a:rPr lang="en-US" b="1" dirty="0"/>
              <a:t> para </a:t>
            </a:r>
            <a:r>
              <a:rPr lang="en-US" b="1" dirty="0" err="1"/>
              <a:t>ayudar</a:t>
            </a:r>
            <a:r>
              <a:rPr lang="en-US" b="1" dirty="0"/>
              <a:t> a </a:t>
            </a:r>
            <a:r>
              <a:rPr lang="en-US" b="1" dirty="0" err="1"/>
              <a:t>su</a:t>
            </a:r>
            <a:r>
              <a:rPr lang="en-US" b="1" dirty="0"/>
              <a:t> </a:t>
            </a:r>
            <a:r>
              <a:rPr lang="en-US" b="1" dirty="0" err="1"/>
              <a:t>hijo</a:t>
            </a:r>
            <a:r>
              <a:rPr lang="en-US" b="1" dirty="0"/>
              <a:t> (a):</a:t>
            </a:r>
            <a:endParaRPr lang="en-US" sz="2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err="1"/>
              <a:t>Haga</a:t>
            </a:r>
            <a:r>
              <a:rPr lang="en-US" sz="2800" dirty="0"/>
              <a:t> que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hijo</a:t>
            </a:r>
            <a:r>
              <a:rPr lang="en-US" sz="2800" dirty="0"/>
              <a:t> lea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voz</a:t>
            </a:r>
            <a:r>
              <a:rPr lang="en-US" sz="2800" dirty="0"/>
              <a:t> </a:t>
            </a:r>
            <a:r>
              <a:rPr lang="en-US" sz="2800" dirty="0" err="1"/>
              <a:t>alta</a:t>
            </a:r>
            <a:r>
              <a:rPr lang="en-US" sz="2800" dirty="0"/>
              <a:t> para </a:t>
            </a:r>
            <a:r>
              <a:rPr lang="en-US" sz="2800" dirty="0" err="1"/>
              <a:t>usted</a:t>
            </a:r>
            <a:r>
              <a:rPr lang="en-US" sz="2800" dirty="0"/>
              <a:t> o un </a:t>
            </a:r>
            <a:r>
              <a:rPr lang="en-US" sz="2800" dirty="0" err="1"/>
              <a:t>hermano</a:t>
            </a:r>
            <a:r>
              <a:rPr lang="en-US" sz="2800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err="1"/>
              <a:t>Visíte</a:t>
            </a:r>
            <a:r>
              <a:rPr lang="en-US" sz="2800" dirty="0"/>
              <a:t> la </a:t>
            </a:r>
            <a:r>
              <a:rPr lang="en-US" sz="2800" dirty="0" err="1"/>
              <a:t>Biblioteca</a:t>
            </a:r>
            <a:r>
              <a:rPr lang="en-US" sz="2800" dirty="0"/>
              <a:t> y </a:t>
            </a:r>
            <a:r>
              <a:rPr lang="en-US" sz="2800" dirty="0" err="1"/>
              <a:t>útilice</a:t>
            </a:r>
            <a:r>
              <a:rPr lang="en-US" sz="2800" dirty="0"/>
              <a:t> </a:t>
            </a:r>
            <a:r>
              <a:rPr lang="en-US" sz="2800" dirty="0" err="1"/>
              <a:t>los</a:t>
            </a:r>
            <a:r>
              <a:rPr lang="en-US" sz="2800" dirty="0"/>
              <a:t> </a:t>
            </a:r>
            <a:r>
              <a:rPr lang="en-US" sz="2800" dirty="0" err="1"/>
              <a:t>audiolibros</a:t>
            </a:r>
            <a:r>
              <a:rPr lang="en-US" sz="2800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err="1"/>
              <a:t>Asista</a:t>
            </a:r>
            <a:r>
              <a:rPr lang="en-US" sz="2800" dirty="0"/>
              <a:t> a las </a:t>
            </a:r>
            <a:r>
              <a:rPr lang="en-US" sz="2800" dirty="0" err="1"/>
              <a:t>conferencias</a:t>
            </a:r>
            <a:r>
              <a:rPr lang="en-US" sz="2800" dirty="0"/>
              <a:t> de padres y maestros </a:t>
            </a:r>
            <a:r>
              <a:rPr lang="en-US" sz="2800" dirty="0" err="1"/>
              <a:t>en</a:t>
            </a:r>
            <a:r>
              <a:rPr lang="en-US" sz="2800" dirty="0"/>
              <a:t> la </a:t>
            </a:r>
            <a:r>
              <a:rPr lang="en-US" sz="2800" dirty="0" err="1"/>
              <a:t>escuela</a:t>
            </a:r>
            <a:r>
              <a:rPr lang="en-US" sz="2800" dirty="0"/>
              <a:t> de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hijo</a:t>
            </a:r>
            <a:r>
              <a:rPr lang="en-US" sz="2800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err="1"/>
              <a:t>Vea</a:t>
            </a:r>
            <a:r>
              <a:rPr lang="en-US" sz="2800" dirty="0"/>
              <a:t> </a:t>
            </a:r>
            <a:r>
              <a:rPr lang="en-US" sz="2800" dirty="0" err="1"/>
              <a:t>Tv</a:t>
            </a:r>
            <a:r>
              <a:rPr lang="en-US" sz="2800" dirty="0"/>
              <a:t> y </a:t>
            </a:r>
            <a:r>
              <a:rPr lang="en-US" sz="2800" dirty="0" err="1"/>
              <a:t>escuche</a:t>
            </a:r>
            <a:r>
              <a:rPr lang="en-US" sz="2800" dirty="0"/>
              <a:t> </a:t>
            </a:r>
            <a:r>
              <a:rPr lang="en-US" sz="2800" dirty="0" err="1"/>
              <a:t>música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Inglés</a:t>
            </a:r>
            <a:r>
              <a:rPr lang="en-US" sz="2800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Practique </a:t>
            </a:r>
            <a:r>
              <a:rPr lang="en-US" sz="2800" dirty="0" err="1"/>
              <a:t>lectura</a:t>
            </a:r>
            <a:r>
              <a:rPr lang="en-US" sz="2800" dirty="0"/>
              <a:t> y </a:t>
            </a:r>
            <a:r>
              <a:rPr lang="en-US" sz="2800" dirty="0" err="1"/>
              <a:t>escritura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lengua</a:t>
            </a:r>
            <a:r>
              <a:rPr lang="en-US" sz="2800" dirty="0"/>
              <a:t> </a:t>
            </a:r>
            <a:r>
              <a:rPr lang="en-US" sz="2800" dirty="0" err="1"/>
              <a:t>nativa</a:t>
            </a:r>
            <a:r>
              <a:rPr lang="en-US" sz="2800" dirty="0"/>
              <a:t> </a:t>
            </a:r>
            <a:r>
              <a:rPr lang="en-US" sz="2800" dirty="0" err="1"/>
              <a:t>pues</a:t>
            </a:r>
            <a:r>
              <a:rPr lang="en-US" sz="2800" dirty="0"/>
              <a:t> las </a:t>
            </a:r>
            <a:r>
              <a:rPr lang="en-US" sz="2800" dirty="0" err="1"/>
              <a:t>investigaciones</a:t>
            </a:r>
            <a:r>
              <a:rPr lang="en-US" sz="2800" dirty="0"/>
              <a:t> </a:t>
            </a:r>
            <a:r>
              <a:rPr lang="en-US" sz="2800" dirty="0" err="1"/>
              <a:t>demuestran</a:t>
            </a:r>
            <a:r>
              <a:rPr lang="en-US" sz="2800" dirty="0"/>
              <a:t> que </a:t>
            </a:r>
            <a:r>
              <a:rPr lang="en-US" sz="2800" dirty="0" err="1"/>
              <a:t>esto</a:t>
            </a:r>
            <a:r>
              <a:rPr lang="en-US" sz="2800" dirty="0"/>
              <a:t> </a:t>
            </a:r>
            <a:r>
              <a:rPr lang="en-US" sz="2800" dirty="0" err="1"/>
              <a:t>ayuda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el </a:t>
            </a:r>
            <a:r>
              <a:rPr lang="en-US" sz="2800" dirty="0" err="1"/>
              <a:t>proceso</a:t>
            </a:r>
            <a:r>
              <a:rPr lang="en-US" sz="2800" dirty="0"/>
              <a:t> de </a:t>
            </a:r>
            <a:r>
              <a:rPr lang="en-US" sz="2800" dirty="0" err="1"/>
              <a:t>aprendizaje</a:t>
            </a:r>
            <a:r>
              <a:rPr lang="en-US" sz="2800" dirty="0"/>
              <a:t> de </a:t>
            </a:r>
            <a:r>
              <a:rPr lang="en-US" sz="2800" dirty="0" err="1"/>
              <a:t>una</a:t>
            </a:r>
            <a:r>
              <a:rPr lang="en-US" sz="2800" dirty="0"/>
              <a:t> </a:t>
            </a:r>
            <a:r>
              <a:rPr lang="en-US" sz="2800" dirty="0" err="1"/>
              <a:t>nueva</a:t>
            </a:r>
            <a:r>
              <a:rPr lang="en-US" sz="2800" dirty="0"/>
              <a:t> </a:t>
            </a:r>
            <a:r>
              <a:rPr lang="en-US" sz="2800" dirty="0" err="1"/>
              <a:t>lengua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Prepárese para el ELPT</a:t>
            </a:r>
          </a:p>
        </p:txBody>
      </p:sp>
      <p:pic>
        <p:nvPicPr>
          <p:cNvPr id="4" name="Picture 6" descr="Art,Cartoon,Animation PNG Clipart - Royalty Free SVG /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7200" y="3390900"/>
            <a:ext cx="856614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udio books clipart 3 » Clipart St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022" y="2466265"/>
            <a:ext cx="704996" cy="63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 Pictures Of A Child Reading, Download Free Clip Art, Free Clip Art on  Clipart Libra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567" y="1758624"/>
            <a:ext cx="79159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2379" y="49505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9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Prepárese para el ELPT</a:t>
            </a:r>
          </a:p>
        </p:txBody>
      </p:sp>
      <p:sp>
        <p:nvSpPr>
          <p:cNvPr id="3" name="Rectangle 2"/>
          <p:cNvSpPr/>
          <p:nvPr/>
        </p:nvSpPr>
        <p:spPr>
          <a:xfrm>
            <a:off x="1066800" y="1638300"/>
            <a:ext cx="3200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Conocer las </a:t>
            </a:r>
            <a:r>
              <a:rPr lang="en-US" sz="2000" dirty="0" err="1"/>
              <a:t>habilidades</a:t>
            </a:r>
            <a:r>
              <a:rPr lang="en-US" sz="2000" dirty="0"/>
              <a:t> </a:t>
            </a:r>
            <a:r>
              <a:rPr lang="en-US" sz="2000" dirty="0" err="1"/>
              <a:t>linguísticas</a:t>
            </a:r>
            <a:r>
              <a:rPr lang="en-US" sz="2000" dirty="0"/>
              <a:t> que el </a:t>
            </a:r>
            <a:r>
              <a:rPr lang="en-US" sz="2000" dirty="0" err="1"/>
              <a:t>estudiante</a:t>
            </a:r>
            <a:r>
              <a:rPr lang="en-US" sz="2000" dirty="0"/>
              <a:t> </a:t>
            </a:r>
            <a:r>
              <a:rPr lang="en-US" sz="2000" dirty="0" err="1"/>
              <a:t>necesita</a:t>
            </a:r>
            <a:r>
              <a:rPr lang="en-US" sz="2000" dirty="0"/>
              <a:t> para </a:t>
            </a:r>
            <a:r>
              <a:rPr lang="en-US" sz="2000" dirty="0" err="1"/>
              <a:t>dominar</a:t>
            </a:r>
            <a:r>
              <a:rPr lang="en-US" sz="2000" dirty="0"/>
              <a:t> el </a:t>
            </a:r>
            <a:r>
              <a:rPr lang="en-US" sz="2000" dirty="0" err="1"/>
              <a:t>idioma</a:t>
            </a:r>
            <a:r>
              <a:rPr lang="en-US" sz="2000" dirty="0"/>
              <a:t>, le </a:t>
            </a:r>
            <a:r>
              <a:rPr lang="en-US" sz="2000" dirty="0" err="1"/>
              <a:t>permitirá</a:t>
            </a:r>
            <a:r>
              <a:rPr lang="en-US" sz="2000" dirty="0"/>
              <a:t> </a:t>
            </a:r>
            <a:r>
              <a:rPr lang="en-US" sz="2000" dirty="0" err="1"/>
              <a:t>ayudar</a:t>
            </a:r>
            <a:r>
              <a:rPr lang="en-US" sz="2000" dirty="0"/>
              <a:t> a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hijo</a:t>
            </a:r>
            <a:r>
              <a:rPr lang="en-US" sz="2000" dirty="0"/>
              <a:t> (a) a </a:t>
            </a:r>
            <a:r>
              <a:rPr lang="en-US" sz="2000" dirty="0" err="1"/>
              <a:t>relacionar</a:t>
            </a:r>
            <a:r>
              <a:rPr lang="en-US" sz="2000" dirty="0"/>
              <a:t> lo que </a:t>
            </a:r>
            <a:r>
              <a:rPr lang="en-US" sz="2000" dirty="0" err="1"/>
              <a:t>está</a:t>
            </a:r>
            <a:r>
              <a:rPr lang="en-US" sz="2000" dirty="0"/>
              <a:t> </a:t>
            </a:r>
            <a:r>
              <a:rPr lang="en-US" sz="2000" dirty="0" err="1"/>
              <a:t>aprendiendo</a:t>
            </a:r>
            <a:r>
              <a:rPr lang="en-US" sz="2000" dirty="0"/>
              <a:t>  y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conocimientos</a:t>
            </a:r>
            <a:r>
              <a:rPr lang="en-US" sz="2000" dirty="0"/>
              <a:t> que </a:t>
            </a:r>
            <a:r>
              <a:rPr lang="en-US" sz="2000" dirty="0" err="1"/>
              <a:t>necesitará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la </a:t>
            </a:r>
            <a:r>
              <a:rPr lang="en-US" sz="2000" dirty="0" err="1"/>
              <a:t>evaluación</a:t>
            </a:r>
            <a:r>
              <a:rPr lang="en-US" sz="2000" dirty="0"/>
              <a:t>.</a:t>
            </a:r>
          </a:p>
        </p:txBody>
      </p:sp>
      <p:pic>
        <p:nvPicPr>
          <p:cNvPr id="4" name="Picture 2" descr="Preparing for Test Day - Global Education Placement Servic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25946"/>
            <a:ext cx="3733800" cy="248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3600" y="4838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4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Resultados del </a:t>
            </a:r>
            <a:r>
              <a:rPr lang="en-US" b="1" dirty="0" err="1"/>
              <a:t>exámen</a:t>
            </a:r>
            <a:r>
              <a:rPr lang="en-US" b="1" dirty="0"/>
              <a:t> </a:t>
            </a:r>
          </a:p>
        </p:txBody>
      </p:sp>
      <p:pic>
        <p:nvPicPr>
          <p:cNvPr id="3" name="Picture 2" descr="Donna, Author at St. Peter Central Catholic Elementary Sch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33500"/>
            <a:ext cx="525065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3600" y="4838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8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escuela</a:t>
            </a:r>
            <a:r>
              <a:rPr lang="en-US" dirty="0"/>
              <a:t> </a:t>
            </a:r>
            <a:r>
              <a:rPr lang="en-US" dirty="0" err="1"/>
              <a:t>recibirá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resultados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Mayo.</a:t>
            </a:r>
          </a:p>
          <a:p>
            <a:r>
              <a:rPr lang="en-US" dirty="0"/>
              <a:t>Los </a:t>
            </a:r>
            <a:r>
              <a:rPr lang="en-US" dirty="0" err="1"/>
              <a:t>resultados</a:t>
            </a:r>
            <a:r>
              <a:rPr lang="en-US" dirty="0"/>
              <a:t> </a:t>
            </a:r>
            <a:r>
              <a:rPr lang="en-US" dirty="0" err="1"/>
              <a:t>incluirán</a:t>
            </a:r>
            <a:r>
              <a:rPr lang="en-US" dirty="0"/>
              <a:t> el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/>
              <a:t>académico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áreas</a:t>
            </a:r>
            <a:r>
              <a:rPr lang="en-US" dirty="0"/>
              <a:t>, y </a:t>
            </a:r>
            <a:r>
              <a:rPr lang="en-US" dirty="0" err="1"/>
              <a:t>también</a:t>
            </a:r>
            <a:r>
              <a:rPr lang="en-US" dirty="0"/>
              <a:t> el </a:t>
            </a:r>
            <a:r>
              <a:rPr lang="en-US" dirty="0" err="1"/>
              <a:t>dominio</a:t>
            </a:r>
            <a:r>
              <a:rPr lang="en-US" dirty="0"/>
              <a:t> general del </a:t>
            </a:r>
            <a:r>
              <a:rPr lang="en-US" dirty="0" err="1"/>
              <a:t>idioma</a:t>
            </a:r>
            <a:r>
              <a:rPr lang="en-US" dirty="0"/>
              <a:t>.</a:t>
            </a:r>
          </a:p>
          <a:p>
            <a:r>
              <a:rPr lang="en-US" u="sng" dirty="0" err="1">
                <a:solidFill>
                  <a:srgbClr val="0070C0"/>
                </a:solidFill>
                <a:hlinkClick r:id="rId4"/>
              </a:rPr>
              <a:t>Guía</a:t>
            </a:r>
            <a:r>
              <a:rPr lang="en-US" u="sng" dirty="0">
                <a:solidFill>
                  <a:srgbClr val="0070C0"/>
                </a:solidFill>
                <a:hlinkClick r:id="rId4"/>
              </a:rPr>
              <a:t> para </a:t>
            </a:r>
            <a:r>
              <a:rPr lang="en-US" u="sng" dirty="0" err="1">
                <a:solidFill>
                  <a:srgbClr val="0070C0"/>
                </a:solidFill>
                <a:hlinkClick r:id="rId4"/>
              </a:rPr>
              <a:t>los</a:t>
            </a:r>
            <a:r>
              <a:rPr lang="en-US" u="sng" dirty="0">
                <a:solidFill>
                  <a:srgbClr val="0070C0"/>
                </a:solidFill>
                <a:hlinkClick r:id="rId4"/>
              </a:rPr>
              <a:t> padres </a:t>
            </a:r>
            <a:r>
              <a:rPr lang="en-US" u="sng" dirty="0" err="1">
                <a:solidFill>
                  <a:srgbClr val="0070C0"/>
                </a:solidFill>
                <a:hlinkClick r:id="rId4"/>
              </a:rPr>
              <a:t>acerca</a:t>
            </a:r>
            <a:r>
              <a:rPr lang="en-US" u="sng" dirty="0">
                <a:solidFill>
                  <a:srgbClr val="0070C0"/>
                </a:solidFill>
                <a:hlinkClick r:id="rId4"/>
              </a:rPr>
              <a:t> de </a:t>
            </a:r>
            <a:r>
              <a:rPr lang="en-US" u="sng" dirty="0" err="1">
                <a:solidFill>
                  <a:srgbClr val="0070C0"/>
                </a:solidFill>
                <a:hlinkClick r:id="rId4"/>
              </a:rPr>
              <a:t>los</a:t>
            </a:r>
            <a:r>
              <a:rPr lang="en-US" u="sng" dirty="0">
                <a:solidFill>
                  <a:srgbClr val="0070C0"/>
                </a:solidFill>
                <a:hlinkClick r:id="rId4"/>
              </a:rPr>
              <a:t> </a:t>
            </a:r>
            <a:r>
              <a:rPr lang="en-US" u="sng" dirty="0" err="1">
                <a:solidFill>
                  <a:srgbClr val="0070C0"/>
                </a:solidFill>
                <a:hlinkClick r:id="rId4"/>
              </a:rPr>
              <a:t>resultados</a:t>
            </a:r>
            <a:r>
              <a:rPr lang="en-US" u="sng" dirty="0">
                <a:solidFill>
                  <a:srgbClr val="0070C0"/>
                </a:solidFill>
                <a:hlinkClick r:id="rId4"/>
              </a:rPr>
              <a:t> de la </a:t>
            </a:r>
            <a:r>
              <a:rPr lang="en-US" u="sng" dirty="0" err="1">
                <a:solidFill>
                  <a:srgbClr val="0070C0"/>
                </a:solidFill>
                <a:hlinkClick r:id="rId4"/>
              </a:rPr>
              <a:t>prueba</a:t>
            </a:r>
            <a:r>
              <a:rPr lang="en-US" u="sng" dirty="0">
                <a:solidFill>
                  <a:srgbClr val="0070C0"/>
                </a:solidFill>
                <a:hlinkClick r:id="rId4"/>
              </a:rPr>
              <a:t> ELPT.</a:t>
            </a:r>
            <a:endParaRPr lang="en-US" u="sng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Resultados del Exámen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3600" y="48302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4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Enlaces para </a:t>
            </a:r>
            <a:r>
              <a:rPr lang="en-US" dirty="0" err="1"/>
              <a:t>utilizar</a:t>
            </a:r>
            <a:endParaRPr lang="en-US" dirty="0"/>
          </a:p>
        </p:txBody>
      </p:sp>
      <p:pic>
        <p:nvPicPr>
          <p:cNvPr id="3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4914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0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1F82C5"/>
          </a:solidFill>
        </p:spPr>
        <p:txBody>
          <a:bodyPr/>
          <a:lstStyle/>
          <a:p>
            <a:pPr algn="ctr"/>
            <a:r>
              <a:rPr lang="en-US" dirty="0" err="1"/>
              <a:t>Guía</a:t>
            </a:r>
            <a:r>
              <a:rPr lang="en-US" dirty="0"/>
              <a:t> para </a:t>
            </a:r>
            <a:r>
              <a:rPr lang="en-US" dirty="0" err="1"/>
              <a:t>los</a:t>
            </a:r>
            <a:r>
              <a:rPr lang="en-US" dirty="0"/>
              <a:t> padres de </a:t>
            </a:r>
            <a:r>
              <a:rPr lang="en-US" dirty="0" err="1"/>
              <a:t>familia</a:t>
            </a:r>
            <a:r>
              <a:rPr lang="en-US" dirty="0"/>
              <a:t/>
            </a:r>
            <a:br>
              <a:rPr lang="en-US" dirty="0"/>
            </a:br>
            <a:r>
              <a:rPr lang="en-US" sz="1800" dirty="0" err="1"/>
              <a:t>Acerca</a:t>
            </a:r>
            <a:r>
              <a:rPr lang="en-US" sz="1800" dirty="0"/>
              <a:t> del </a:t>
            </a:r>
            <a:r>
              <a:rPr lang="en-US" sz="1800" dirty="0" err="1"/>
              <a:t>exámen</a:t>
            </a:r>
            <a:r>
              <a:rPr lang="en-US" sz="1800" dirty="0"/>
              <a:t> ELPT</a:t>
            </a:r>
            <a:endParaRPr lang="en-US" dirty="0"/>
          </a:p>
        </p:txBody>
      </p:sp>
      <p:pic>
        <p:nvPicPr>
          <p:cNvPr id="3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4991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4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solidFill>
                  <a:srgbClr val="0070C0"/>
                </a:solidFill>
                <a:hlinkClick r:id="rId4"/>
              </a:rPr>
              <a:t>Herramientas que </a:t>
            </a:r>
            <a:r>
              <a:rPr lang="en-US" u="sng" dirty="0" err="1">
                <a:solidFill>
                  <a:srgbClr val="0070C0"/>
                </a:solidFill>
                <a:hlinkClick r:id="rId4"/>
              </a:rPr>
              <a:t>te</a:t>
            </a:r>
            <a:r>
              <a:rPr lang="en-US" u="sng" dirty="0">
                <a:solidFill>
                  <a:srgbClr val="0070C0"/>
                </a:solidFill>
                <a:hlinkClick r:id="rId4"/>
              </a:rPr>
              <a:t> </a:t>
            </a:r>
            <a:r>
              <a:rPr lang="en-US" u="sng" dirty="0" err="1">
                <a:solidFill>
                  <a:srgbClr val="0070C0"/>
                </a:solidFill>
                <a:hlinkClick r:id="rId4"/>
              </a:rPr>
              <a:t>ayudan</a:t>
            </a:r>
            <a:r>
              <a:rPr lang="en-US" u="sng" dirty="0">
                <a:solidFill>
                  <a:srgbClr val="0070C0"/>
                </a:solidFill>
                <a:hlinkClick r:id="rId4"/>
              </a:rPr>
              <a:t> </a:t>
            </a:r>
            <a:r>
              <a:rPr lang="en-US" u="sng" dirty="0" err="1">
                <a:solidFill>
                  <a:srgbClr val="0070C0"/>
                </a:solidFill>
                <a:hlinkClick r:id="rId4"/>
              </a:rPr>
              <a:t>en</a:t>
            </a:r>
            <a:r>
              <a:rPr lang="en-US" u="sng" dirty="0">
                <a:solidFill>
                  <a:srgbClr val="0070C0"/>
                </a:solidFill>
                <a:hlinkClick r:id="rId4"/>
              </a:rPr>
              <a:t> </a:t>
            </a:r>
            <a:r>
              <a:rPr lang="en-US" u="sng" dirty="0" err="1">
                <a:solidFill>
                  <a:srgbClr val="0070C0"/>
                </a:solidFill>
                <a:hlinkClick r:id="rId4"/>
              </a:rPr>
              <a:t>tu</a:t>
            </a:r>
            <a:r>
              <a:rPr lang="en-US" u="sng" dirty="0">
                <a:solidFill>
                  <a:srgbClr val="0070C0"/>
                </a:solidFill>
                <a:hlinkClick r:id="rId4"/>
              </a:rPr>
              <a:t> </a:t>
            </a:r>
            <a:r>
              <a:rPr lang="en-US" u="sng" dirty="0" err="1">
                <a:solidFill>
                  <a:srgbClr val="0070C0"/>
                </a:solidFill>
                <a:hlinkClick r:id="rId4"/>
              </a:rPr>
              <a:t>preparación</a:t>
            </a:r>
            <a:r>
              <a:rPr lang="en-US" u="sng" dirty="0">
                <a:solidFill>
                  <a:srgbClr val="0070C0"/>
                </a:solidFill>
                <a:hlinkClick r:id="rId4"/>
              </a:rPr>
              <a:t> para </a:t>
            </a:r>
            <a:r>
              <a:rPr lang="en-US" u="sng" dirty="0" err="1">
                <a:solidFill>
                  <a:srgbClr val="0070C0"/>
                </a:solidFill>
                <a:hlinkClick r:id="rId4"/>
              </a:rPr>
              <a:t>tomar</a:t>
            </a:r>
            <a:r>
              <a:rPr lang="en-US" u="sng" dirty="0">
                <a:solidFill>
                  <a:srgbClr val="0070C0"/>
                </a:solidFill>
                <a:hlinkClick r:id="rId4"/>
              </a:rPr>
              <a:t> el </a:t>
            </a:r>
            <a:r>
              <a:rPr lang="en-US" u="sng" dirty="0" err="1">
                <a:solidFill>
                  <a:srgbClr val="0070C0"/>
                </a:solidFill>
                <a:hlinkClick r:id="rId4"/>
              </a:rPr>
              <a:t>exámen</a:t>
            </a:r>
            <a:r>
              <a:rPr lang="en-US" u="sng" dirty="0">
                <a:solidFill>
                  <a:srgbClr val="0070C0"/>
                </a:solidFill>
                <a:hlinkClick r:id="rId4"/>
              </a:rPr>
              <a:t> ELPT </a:t>
            </a:r>
            <a:r>
              <a:rPr lang="en-US" u="sng" dirty="0" err="1">
                <a:solidFill>
                  <a:srgbClr val="0070C0"/>
                </a:solidFill>
                <a:hlinkClick r:id="rId4"/>
              </a:rPr>
              <a:t>por</a:t>
            </a:r>
            <a:r>
              <a:rPr lang="en-US" u="sng" dirty="0">
                <a:solidFill>
                  <a:srgbClr val="0070C0"/>
                </a:solidFill>
                <a:hlinkClick r:id="rId4"/>
              </a:rPr>
              <a:t> internet.</a:t>
            </a:r>
            <a:endParaRPr lang="en-US" u="sng" dirty="0">
              <a:solidFill>
                <a:srgbClr val="0070C0"/>
              </a:solidFill>
            </a:endParaRPr>
          </a:p>
          <a:p>
            <a:r>
              <a:rPr lang="en-US" u="sng" dirty="0" err="1">
                <a:solidFill>
                  <a:srgbClr val="0070C0"/>
                </a:solidFill>
                <a:hlinkClick r:id="rId5"/>
              </a:rPr>
              <a:t>Guía</a:t>
            </a:r>
            <a:r>
              <a:rPr lang="en-US" u="sng" dirty="0">
                <a:solidFill>
                  <a:srgbClr val="0070C0"/>
                </a:solidFill>
                <a:hlinkClick r:id="rId5"/>
              </a:rPr>
              <a:t> de Padres </a:t>
            </a:r>
            <a:r>
              <a:rPr lang="en-US" u="sng" dirty="0" err="1">
                <a:solidFill>
                  <a:srgbClr val="0070C0"/>
                </a:solidFill>
                <a:hlinkClick r:id="rId5"/>
              </a:rPr>
              <a:t>acerca</a:t>
            </a:r>
            <a:r>
              <a:rPr lang="en-US" u="sng" dirty="0">
                <a:solidFill>
                  <a:srgbClr val="0070C0"/>
                </a:solidFill>
                <a:hlinkClick r:id="rId5"/>
              </a:rPr>
              <a:t> de </a:t>
            </a:r>
            <a:r>
              <a:rPr lang="en-US" u="sng" dirty="0" err="1">
                <a:solidFill>
                  <a:srgbClr val="0070C0"/>
                </a:solidFill>
                <a:hlinkClick r:id="rId5"/>
              </a:rPr>
              <a:t>los</a:t>
            </a:r>
            <a:r>
              <a:rPr lang="en-US" u="sng" dirty="0">
                <a:solidFill>
                  <a:srgbClr val="0070C0"/>
                </a:solidFill>
                <a:hlinkClick r:id="rId5"/>
              </a:rPr>
              <a:t> </a:t>
            </a:r>
            <a:r>
              <a:rPr lang="en-US" u="sng" dirty="0" err="1">
                <a:solidFill>
                  <a:srgbClr val="0070C0"/>
                </a:solidFill>
                <a:hlinkClick r:id="rId5"/>
              </a:rPr>
              <a:t>resultados</a:t>
            </a:r>
            <a:r>
              <a:rPr lang="en-US" u="sng" dirty="0">
                <a:solidFill>
                  <a:srgbClr val="0070C0"/>
                </a:solidFill>
                <a:hlinkClick r:id="rId5"/>
              </a:rPr>
              <a:t> del ELPT </a:t>
            </a:r>
            <a:r>
              <a:rPr lang="en-US" u="sng" dirty="0" err="1">
                <a:solidFill>
                  <a:srgbClr val="0070C0"/>
                </a:solidFill>
                <a:hlinkClick r:id="rId5"/>
              </a:rPr>
              <a:t>en</a:t>
            </a:r>
            <a:r>
              <a:rPr lang="en-US" u="sng" dirty="0">
                <a:solidFill>
                  <a:srgbClr val="0070C0"/>
                </a:solidFill>
                <a:hlinkClick r:id="rId5"/>
              </a:rPr>
              <a:t> </a:t>
            </a:r>
            <a:r>
              <a:rPr lang="en-US" u="sng" dirty="0" err="1">
                <a:solidFill>
                  <a:srgbClr val="0070C0"/>
                </a:solidFill>
                <a:hlinkClick r:id="rId5"/>
              </a:rPr>
              <a:t>Español</a:t>
            </a:r>
            <a:r>
              <a:rPr lang="en-US" u="sng" dirty="0">
                <a:solidFill>
                  <a:srgbClr val="0070C0"/>
                </a:solidFill>
                <a:hlinkClick r:id="rId5"/>
              </a:rPr>
              <a:t>.</a:t>
            </a:r>
            <a:endParaRPr lang="en-US" u="sng" dirty="0">
              <a:solidFill>
                <a:srgbClr val="0070C0"/>
              </a:solidFill>
            </a:endParaRPr>
          </a:p>
          <a:p>
            <a:r>
              <a:rPr lang="en-US" u="sng" dirty="0" err="1">
                <a:solidFill>
                  <a:srgbClr val="0070C0"/>
                </a:solidFill>
                <a:hlinkClick r:id="rId6"/>
              </a:rPr>
              <a:t>Guía</a:t>
            </a:r>
            <a:r>
              <a:rPr lang="en-US" u="sng" dirty="0">
                <a:solidFill>
                  <a:srgbClr val="0070C0"/>
                </a:solidFill>
                <a:hlinkClick r:id="rId6"/>
              </a:rPr>
              <a:t> de Padres </a:t>
            </a:r>
            <a:r>
              <a:rPr lang="en-US" u="sng" dirty="0" err="1">
                <a:solidFill>
                  <a:srgbClr val="0070C0"/>
                </a:solidFill>
                <a:hlinkClick r:id="rId6"/>
              </a:rPr>
              <a:t>acerca</a:t>
            </a:r>
            <a:r>
              <a:rPr lang="en-US" u="sng" dirty="0">
                <a:solidFill>
                  <a:srgbClr val="0070C0"/>
                </a:solidFill>
                <a:hlinkClick r:id="rId6"/>
              </a:rPr>
              <a:t> de </a:t>
            </a:r>
            <a:r>
              <a:rPr lang="en-US" u="sng" dirty="0" err="1">
                <a:solidFill>
                  <a:srgbClr val="0070C0"/>
                </a:solidFill>
                <a:hlinkClick r:id="rId6"/>
              </a:rPr>
              <a:t>los</a:t>
            </a:r>
            <a:r>
              <a:rPr lang="en-US" u="sng" dirty="0">
                <a:solidFill>
                  <a:srgbClr val="0070C0"/>
                </a:solidFill>
                <a:hlinkClick r:id="rId6"/>
              </a:rPr>
              <a:t> </a:t>
            </a:r>
            <a:r>
              <a:rPr lang="en-US" u="sng" dirty="0" err="1">
                <a:solidFill>
                  <a:srgbClr val="0070C0"/>
                </a:solidFill>
                <a:hlinkClick r:id="rId6"/>
              </a:rPr>
              <a:t>resultados</a:t>
            </a:r>
            <a:r>
              <a:rPr lang="en-US" u="sng" dirty="0">
                <a:solidFill>
                  <a:srgbClr val="0070C0"/>
                </a:solidFill>
                <a:hlinkClick r:id="rId6"/>
              </a:rPr>
              <a:t> del ELPT </a:t>
            </a:r>
            <a:r>
              <a:rPr lang="en-US" u="sng" dirty="0" err="1">
                <a:solidFill>
                  <a:srgbClr val="0070C0"/>
                </a:solidFill>
                <a:hlinkClick r:id="rId6"/>
              </a:rPr>
              <a:t>en</a:t>
            </a:r>
            <a:r>
              <a:rPr lang="en-US" u="sng" dirty="0">
                <a:solidFill>
                  <a:srgbClr val="0070C0"/>
                </a:solidFill>
                <a:hlinkClick r:id="rId6"/>
              </a:rPr>
              <a:t> </a:t>
            </a:r>
            <a:r>
              <a:rPr lang="en-US" u="sng" dirty="0" err="1">
                <a:solidFill>
                  <a:srgbClr val="0070C0"/>
                </a:solidFill>
                <a:hlinkClick r:id="rId6"/>
              </a:rPr>
              <a:t>Vietnamita</a:t>
            </a:r>
            <a:r>
              <a:rPr lang="en-US" u="sng" dirty="0">
                <a:solidFill>
                  <a:srgbClr val="0070C0"/>
                </a:solidFill>
                <a:hlinkClick r:id="rId6"/>
              </a:rPr>
              <a:t>.</a:t>
            </a:r>
            <a:endParaRPr lang="en-US" u="sng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Enlaces para </a:t>
            </a:r>
            <a:r>
              <a:rPr lang="en-US" dirty="0" err="1"/>
              <a:t>utilizar</a:t>
            </a:r>
            <a:endParaRPr lang="en-US" dirty="0"/>
          </a:p>
        </p:txBody>
      </p:sp>
      <p:pic>
        <p:nvPicPr>
          <p:cNvPr id="4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3600" y="48414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8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50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99060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Cada Primavera,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estudiantes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quiénes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están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el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proceso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apredizaje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ídioma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Inglé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Els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, son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sus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siglas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Inglés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inscritos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grados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K-12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deben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tomar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el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exámen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Esta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Evaluación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no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tiene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límite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tiempo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y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determina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el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dominio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Inglés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de un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estudiante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las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siguientes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áreas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1F82C5"/>
          </a:solidFill>
        </p:spPr>
        <p:txBody>
          <a:bodyPr>
            <a:noAutofit/>
          </a:bodyPr>
          <a:lstStyle/>
          <a:p>
            <a:r>
              <a:rPr lang="en-US" sz="3600" dirty="0"/>
              <a:t>Exámen del </a:t>
            </a:r>
            <a:r>
              <a:rPr lang="en-US" sz="3600" dirty="0" err="1"/>
              <a:t>Dominio</a:t>
            </a:r>
            <a:r>
              <a:rPr lang="en-US" sz="3600" dirty="0"/>
              <a:t> del </a:t>
            </a:r>
            <a:r>
              <a:rPr lang="en-US" sz="3600" dirty="0" err="1"/>
              <a:t>Idioma</a:t>
            </a:r>
            <a:r>
              <a:rPr lang="en-US" sz="3600" dirty="0"/>
              <a:t> </a:t>
            </a:r>
            <a:r>
              <a:rPr lang="en-US" sz="3600" dirty="0" err="1"/>
              <a:t>Inglés</a:t>
            </a:r>
            <a:r>
              <a:rPr lang="en-US" sz="3600" dirty="0"/>
              <a:t> ELPT: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2476500"/>
            <a:ext cx="3276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Lectura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Escritura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Comunicación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Oral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Comprensión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Auditiva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2" descr="Student At Home Resources – Students – Salt Lake Elementary Sch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28900"/>
            <a:ext cx="5215218" cy="179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8818" y="4838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8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Conozca </a:t>
            </a:r>
            <a:r>
              <a:rPr lang="en-US" b="1" dirty="0" err="1"/>
              <a:t>este</a:t>
            </a:r>
            <a:r>
              <a:rPr lang="en-US" b="1" dirty="0"/>
              <a:t> </a:t>
            </a:r>
            <a:r>
              <a:rPr lang="en-US" b="1" dirty="0" err="1"/>
              <a:t>exámen</a:t>
            </a:r>
            <a:endParaRPr lang="en-US" b="1" dirty="0"/>
          </a:p>
        </p:txBody>
      </p:sp>
      <p:pic>
        <p:nvPicPr>
          <p:cNvPr id="3" name="Picture 4" descr="Happy Cute Kids Basic Learning Method Stock Vector (Royalty Free) 152864789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2"/>
          <a:stretch/>
        </p:blipFill>
        <p:spPr bwMode="auto">
          <a:xfrm>
            <a:off x="2107406" y="1562100"/>
            <a:ext cx="492918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3600" y="4914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1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 err="1"/>
              <a:t>tiene</a:t>
            </a:r>
            <a:r>
              <a:rPr lang="en-US" dirty="0"/>
              <a:t> </a:t>
            </a:r>
            <a:r>
              <a:rPr lang="en-US" dirty="0" err="1"/>
              <a:t>límite</a:t>
            </a:r>
            <a:r>
              <a:rPr lang="en-US" dirty="0"/>
              <a:t> de </a:t>
            </a:r>
            <a:r>
              <a:rPr lang="en-US" dirty="0" err="1"/>
              <a:t>tiempo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ELPT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diseñado</a:t>
            </a:r>
            <a:r>
              <a:rPr lang="en-US" dirty="0"/>
              <a:t> para </a:t>
            </a:r>
            <a:r>
              <a:rPr lang="en-US" dirty="0" err="1"/>
              <a:t>medir</a:t>
            </a:r>
            <a:r>
              <a:rPr lang="en-US" dirty="0"/>
              <a:t> el </a:t>
            </a:r>
            <a:r>
              <a:rPr lang="en-US" dirty="0" err="1"/>
              <a:t>rendimiento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Els</a:t>
            </a:r>
            <a:r>
              <a:rPr lang="en-US" dirty="0"/>
              <a:t> y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progreso</a:t>
            </a:r>
            <a:r>
              <a:rPr lang="en-US" dirty="0"/>
              <a:t> a </a:t>
            </a:r>
            <a:r>
              <a:rPr lang="en-US" dirty="0" err="1"/>
              <a:t>través</a:t>
            </a:r>
            <a:r>
              <a:rPr lang="en-US" dirty="0"/>
              <a:t> de K a 12 </a:t>
            </a:r>
            <a:r>
              <a:rPr lang="en-US" dirty="0" err="1"/>
              <a:t>Grado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Conozca </a:t>
            </a:r>
            <a:r>
              <a:rPr lang="en-US" dirty="0" err="1"/>
              <a:t>este</a:t>
            </a:r>
            <a:r>
              <a:rPr lang="en-US" dirty="0"/>
              <a:t> Exámen</a:t>
            </a:r>
          </a:p>
        </p:txBody>
      </p:sp>
      <p:pic>
        <p:nvPicPr>
          <p:cNvPr id="4" name="Picture 2" descr="Free Computer Teacher Cliparts, Download Free Clip Art, Free Clip Art on  Clipart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409700"/>
            <a:ext cx="1484801" cy="170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0600" y="4902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9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Los </a:t>
            </a:r>
            <a:r>
              <a:rPr lang="en-US" dirty="0" err="1"/>
              <a:t>resultados</a:t>
            </a:r>
            <a:r>
              <a:rPr lang="en-US" dirty="0"/>
              <a:t> de la </a:t>
            </a:r>
            <a:r>
              <a:rPr lang="en-US" dirty="0" err="1"/>
              <a:t>evaluación</a:t>
            </a:r>
            <a:r>
              <a:rPr lang="en-US" dirty="0"/>
              <a:t> </a:t>
            </a:r>
            <a:r>
              <a:rPr lang="en-US" dirty="0" err="1"/>
              <a:t>determinan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 El </a:t>
            </a:r>
            <a:r>
              <a:rPr lang="en-US" dirty="0" err="1"/>
              <a:t>nível</a:t>
            </a:r>
            <a:r>
              <a:rPr lang="en-US" dirty="0"/>
              <a:t> del </a:t>
            </a:r>
            <a:r>
              <a:rPr lang="en-US" dirty="0" err="1"/>
              <a:t>dominio</a:t>
            </a:r>
            <a:r>
              <a:rPr lang="en-US" dirty="0"/>
              <a:t> del </a:t>
            </a:r>
            <a:r>
              <a:rPr lang="en-US" dirty="0" err="1"/>
              <a:t>Inglés</a:t>
            </a:r>
            <a:r>
              <a:rPr lang="en-US" dirty="0"/>
              <a:t> de un </a:t>
            </a:r>
            <a:r>
              <a:rPr lang="en-US" dirty="0" err="1"/>
              <a:t>estudiante</a:t>
            </a:r>
            <a:r>
              <a:rPr lang="en-US" dirty="0"/>
              <a:t>.</a:t>
            </a:r>
          </a:p>
          <a:p>
            <a:pPr lvl="2"/>
            <a:r>
              <a:rPr lang="en-US" dirty="0" err="1"/>
              <a:t>Determinarán</a:t>
            </a:r>
            <a:r>
              <a:rPr lang="en-US" dirty="0"/>
              <a:t> que </a:t>
            </a:r>
            <a:r>
              <a:rPr lang="en-US" dirty="0" err="1"/>
              <a:t>servicios</a:t>
            </a:r>
            <a:r>
              <a:rPr lang="en-US" dirty="0"/>
              <a:t> </a:t>
            </a:r>
            <a:r>
              <a:rPr lang="en-US" dirty="0" err="1"/>
              <a:t>necesitará</a:t>
            </a:r>
            <a:r>
              <a:rPr lang="en-US" dirty="0"/>
              <a:t> el </a:t>
            </a:r>
            <a:r>
              <a:rPr lang="en-US" dirty="0" err="1"/>
              <a:t>estudiante</a:t>
            </a:r>
            <a:r>
              <a:rPr lang="en-US" dirty="0"/>
              <a:t> para </a:t>
            </a:r>
            <a:r>
              <a:rPr lang="en-US" dirty="0" err="1"/>
              <a:t>poder</a:t>
            </a:r>
            <a:r>
              <a:rPr lang="en-US" dirty="0"/>
              <a:t> </a:t>
            </a:r>
            <a:r>
              <a:rPr lang="en-US" dirty="0" err="1"/>
              <a:t>participar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las </a:t>
            </a:r>
            <a:r>
              <a:rPr lang="en-US" dirty="0" err="1"/>
              <a:t>clases</a:t>
            </a:r>
            <a:r>
              <a:rPr lang="en-US" dirty="0"/>
              <a:t> </a:t>
            </a:r>
            <a:r>
              <a:rPr lang="en-US" dirty="0" err="1"/>
              <a:t>regulares</a:t>
            </a:r>
            <a:r>
              <a:rPr lang="en-US" dirty="0"/>
              <a:t>.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ELPT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tomado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año</a:t>
            </a:r>
            <a:r>
              <a:rPr lang="en-US" dirty="0"/>
              <a:t>, hasta que el </a:t>
            </a:r>
            <a:r>
              <a:rPr lang="en-US" dirty="0" err="1"/>
              <a:t>estudiante</a:t>
            </a:r>
            <a:r>
              <a:rPr lang="en-US" dirty="0"/>
              <a:t> </a:t>
            </a:r>
            <a:r>
              <a:rPr lang="en-US" dirty="0" err="1"/>
              <a:t>domine</a:t>
            </a:r>
            <a:r>
              <a:rPr lang="en-US" dirty="0"/>
              <a:t> el </a:t>
            </a:r>
            <a:r>
              <a:rPr lang="en-US" dirty="0" err="1"/>
              <a:t>idioma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Conozca </a:t>
            </a:r>
            <a:r>
              <a:rPr lang="en-US" dirty="0" err="1"/>
              <a:t>este</a:t>
            </a:r>
            <a:r>
              <a:rPr lang="en-US" dirty="0"/>
              <a:t> Exámen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3600" y="4914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7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 </a:t>
            </a:r>
            <a:r>
              <a:rPr lang="en-US" dirty="0" err="1"/>
              <a:t>dominio</a:t>
            </a:r>
            <a:r>
              <a:rPr lang="en-US" dirty="0"/>
              <a:t> del </a:t>
            </a:r>
            <a:r>
              <a:rPr lang="en-US" dirty="0" err="1"/>
              <a:t>Inglés</a:t>
            </a:r>
            <a:r>
              <a:rPr lang="en-US" dirty="0"/>
              <a:t> se define </a:t>
            </a:r>
            <a:r>
              <a:rPr lang="en-US" dirty="0" err="1"/>
              <a:t>como</a:t>
            </a:r>
            <a:r>
              <a:rPr lang="en-US" dirty="0"/>
              <a:t> la </a:t>
            </a:r>
            <a:r>
              <a:rPr lang="en-US" dirty="0" err="1"/>
              <a:t>habilidad</a:t>
            </a:r>
            <a:r>
              <a:rPr lang="en-US" dirty="0"/>
              <a:t> de un </a:t>
            </a:r>
            <a:r>
              <a:rPr lang="en-US" dirty="0" err="1"/>
              <a:t>estudiante</a:t>
            </a:r>
            <a:r>
              <a:rPr lang="en-US" dirty="0"/>
              <a:t> para </a:t>
            </a:r>
            <a:r>
              <a:rPr lang="en-US" dirty="0" err="1"/>
              <a:t>comunicar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ídeas</a:t>
            </a:r>
            <a:r>
              <a:rPr lang="en-US" dirty="0"/>
              <a:t>, </a:t>
            </a:r>
            <a:r>
              <a:rPr lang="en-US" dirty="0" err="1"/>
              <a:t>conocimientos</a:t>
            </a:r>
            <a:r>
              <a:rPr lang="en-US" dirty="0"/>
              <a:t> e </a:t>
            </a:r>
            <a:r>
              <a:rPr lang="en-US" dirty="0" err="1"/>
              <a:t>información</a:t>
            </a:r>
            <a:r>
              <a:rPr lang="en-US" dirty="0"/>
              <a:t> a </a:t>
            </a:r>
            <a:r>
              <a:rPr lang="en-US" dirty="0" err="1"/>
              <a:t>otros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Inclusive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estudiantes</a:t>
            </a:r>
            <a:r>
              <a:rPr lang="en-US" dirty="0"/>
              <a:t> </a:t>
            </a:r>
            <a:r>
              <a:rPr lang="en-US" dirty="0" err="1"/>
              <a:t>quienes</a:t>
            </a:r>
            <a:r>
              <a:rPr lang="en-US" dirty="0"/>
              <a:t> no </a:t>
            </a:r>
            <a:r>
              <a:rPr lang="en-US" dirty="0" err="1"/>
              <a:t>participen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programa</a:t>
            </a:r>
            <a:r>
              <a:rPr lang="en-US" dirty="0"/>
              <a:t> de ESL </a:t>
            </a:r>
            <a:r>
              <a:rPr lang="en-US" dirty="0" err="1"/>
              <a:t>deberán</a:t>
            </a:r>
            <a:r>
              <a:rPr lang="en-US" dirty="0"/>
              <a:t> </a:t>
            </a:r>
            <a:r>
              <a:rPr lang="en-US" dirty="0" err="1"/>
              <a:t>tomar</a:t>
            </a:r>
            <a:r>
              <a:rPr lang="en-US" dirty="0"/>
              <a:t> el ELPT.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Conozca </a:t>
            </a:r>
            <a:r>
              <a:rPr lang="en-US" dirty="0" err="1"/>
              <a:t>este</a:t>
            </a:r>
            <a:r>
              <a:rPr lang="en-US" dirty="0"/>
              <a:t> Exámen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48705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9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ELPT </a:t>
            </a:r>
            <a:r>
              <a:rPr lang="en-US" sz="2800" dirty="0" err="1"/>
              <a:t>esta</a:t>
            </a:r>
            <a:r>
              <a:rPr lang="en-US" sz="2800" dirty="0"/>
              <a:t> </a:t>
            </a:r>
            <a:r>
              <a:rPr lang="en-US" sz="2800" dirty="0" err="1"/>
              <a:t>diseñado</a:t>
            </a:r>
            <a:r>
              <a:rPr lang="en-US" sz="2800" dirty="0"/>
              <a:t> </a:t>
            </a:r>
            <a:r>
              <a:rPr lang="en-US" sz="2800" dirty="0" err="1"/>
              <a:t>por</a:t>
            </a:r>
            <a:r>
              <a:rPr lang="en-US" sz="2800" dirty="0"/>
              <a:t> </a:t>
            </a:r>
            <a:r>
              <a:rPr lang="en-US" sz="2800" dirty="0" err="1"/>
              <a:t>varias</a:t>
            </a:r>
            <a:r>
              <a:rPr lang="en-US" sz="2800" dirty="0"/>
              <a:t> </a:t>
            </a:r>
            <a:r>
              <a:rPr lang="en-US" sz="2800" dirty="0" err="1"/>
              <a:t>étapas</a:t>
            </a:r>
            <a:r>
              <a:rPr lang="en-US" sz="2800" dirty="0"/>
              <a:t> de </a:t>
            </a:r>
            <a:r>
              <a:rPr lang="en-US" sz="2800" dirty="0" err="1"/>
              <a:t>rendimiento</a:t>
            </a:r>
            <a:r>
              <a:rPr lang="en-US" sz="2800" dirty="0"/>
              <a:t> que </a:t>
            </a:r>
            <a:r>
              <a:rPr lang="en-US" sz="2800" dirty="0" err="1"/>
              <a:t>abarcan</a:t>
            </a:r>
            <a:r>
              <a:rPr lang="en-US" sz="2800" dirty="0"/>
              <a:t> las 4 </a:t>
            </a:r>
            <a:r>
              <a:rPr lang="en-US" sz="2800" dirty="0" err="1"/>
              <a:t>áreas</a:t>
            </a:r>
            <a:r>
              <a:rPr lang="en-US" sz="2800" dirty="0"/>
              <a:t> del </a:t>
            </a:r>
            <a:r>
              <a:rPr lang="en-US" sz="2800" dirty="0" err="1"/>
              <a:t>lenguaje</a:t>
            </a:r>
            <a:r>
              <a:rPr lang="en-US" sz="2800" dirty="0"/>
              <a:t>.</a:t>
            </a:r>
          </a:p>
          <a:p>
            <a:pPr lvl="2"/>
            <a:r>
              <a:rPr lang="en-US" sz="2000" dirty="0" err="1"/>
              <a:t>Preguntas</a:t>
            </a:r>
            <a:r>
              <a:rPr lang="en-US" sz="2000" dirty="0"/>
              <a:t> de </a:t>
            </a:r>
            <a:r>
              <a:rPr lang="en-US" sz="2000" dirty="0" err="1"/>
              <a:t>Opción</a:t>
            </a:r>
            <a:r>
              <a:rPr lang="en-US" sz="2000" dirty="0"/>
              <a:t> </a:t>
            </a:r>
            <a:r>
              <a:rPr lang="en-US" sz="2000" dirty="0" err="1"/>
              <a:t>Múltiple</a:t>
            </a:r>
            <a:endParaRPr lang="en-US" sz="2000" dirty="0"/>
          </a:p>
          <a:p>
            <a:pPr lvl="2"/>
            <a:r>
              <a:rPr lang="en-US" sz="2000" dirty="0" err="1"/>
              <a:t>Respuestas</a:t>
            </a:r>
            <a:r>
              <a:rPr lang="en-US" sz="2000" dirty="0"/>
              <a:t> </a:t>
            </a:r>
            <a:r>
              <a:rPr lang="en-US" sz="2000" dirty="0" err="1"/>
              <a:t>Abiertas</a:t>
            </a:r>
            <a:endParaRPr lang="en-US" sz="2000" dirty="0"/>
          </a:p>
          <a:p>
            <a:pPr lvl="2"/>
            <a:r>
              <a:rPr lang="en-US" sz="2000" dirty="0"/>
              <a:t>El </a:t>
            </a:r>
            <a:r>
              <a:rPr lang="en-US" sz="2000" dirty="0" err="1"/>
              <a:t>estudiante</a:t>
            </a:r>
            <a:r>
              <a:rPr lang="en-US" sz="2000" dirty="0"/>
              <a:t> </a:t>
            </a:r>
            <a:r>
              <a:rPr lang="en-US" sz="2000" dirty="0" err="1"/>
              <a:t>debe</a:t>
            </a:r>
            <a:r>
              <a:rPr lang="en-US" sz="2000" dirty="0"/>
              <a:t> </a:t>
            </a:r>
            <a:r>
              <a:rPr lang="en-US" sz="2000" dirty="0" err="1"/>
              <a:t>útilizar</a:t>
            </a:r>
            <a:r>
              <a:rPr lang="en-US" sz="2000" dirty="0"/>
              <a:t> la </a:t>
            </a:r>
            <a:r>
              <a:rPr lang="en-US" sz="2000" dirty="0" err="1"/>
              <a:t>tecnología</a:t>
            </a:r>
            <a:r>
              <a:rPr lang="en-US" sz="2000" dirty="0"/>
              <a:t> para responder </a:t>
            </a:r>
            <a:r>
              <a:rPr lang="en-US" sz="2000" dirty="0" err="1"/>
              <a:t>sus</a:t>
            </a:r>
            <a:r>
              <a:rPr lang="en-US" sz="2000" dirty="0"/>
              <a:t> </a:t>
            </a:r>
            <a:r>
              <a:rPr lang="en-US" sz="2000" dirty="0" err="1"/>
              <a:t>preguntas</a:t>
            </a:r>
            <a:r>
              <a:rPr lang="en-US" sz="2000" dirty="0"/>
              <a:t>. </a:t>
            </a:r>
          </a:p>
          <a:p>
            <a:pPr marL="914400" lvl="2" indent="0">
              <a:buNone/>
            </a:pPr>
            <a:endParaRPr lang="en-US" sz="2000" dirty="0"/>
          </a:p>
          <a:p>
            <a:r>
              <a:rPr lang="en-US" sz="2800" dirty="0"/>
              <a:t>La </a:t>
            </a:r>
            <a:r>
              <a:rPr lang="en-US" sz="2800" dirty="0" err="1"/>
              <a:t>siguíente</a:t>
            </a:r>
            <a:r>
              <a:rPr lang="en-US" sz="2800" dirty="0"/>
              <a:t> </a:t>
            </a:r>
            <a:r>
              <a:rPr lang="en-US" sz="2800" dirty="0" err="1"/>
              <a:t>es</a:t>
            </a:r>
            <a:r>
              <a:rPr lang="en-US" sz="2800" dirty="0"/>
              <a:t> </a:t>
            </a:r>
            <a:r>
              <a:rPr lang="en-US" sz="2800" dirty="0" err="1"/>
              <a:t>una</a:t>
            </a:r>
            <a:r>
              <a:rPr lang="en-US" sz="2800" dirty="0"/>
              <a:t> </a:t>
            </a:r>
            <a:r>
              <a:rPr lang="en-US" sz="2800" dirty="0" err="1"/>
              <a:t>lista</a:t>
            </a:r>
            <a:r>
              <a:rPr lang="en-US" sz="2800" dirty="0"/>
              <a:t> de </a:t>
            </a:r>
            <a:r>
              <a:rPr lang="en-US" sz="2800" dirty="0" err="1"/>
              <a:t>algunos</a:t>
            </a:r>
            <a:r>
              <a:rPr lang="en-US" sz="2800" dirty="0"/>
              <a:t> de las </a:t>
            </a:r>
            <a:r>
              <a:rPr lang="en-US" sz="2800" dirty="0" err="1"/>
              <a:t>tipos</a:t>
            </a:r>
            <a:r>
              <a:rPr lang="en-US" sz="2800" dirty="0"/>
              <a:t> de </a:t>
            </a:r>
            <a:r>
              <a:rPr lang="en-US" sz="2800" dirty="0" err="1"/>
              <a:t>tareas</a:t>
            </a:r>
            <a:r>
              <a:rPr lang="en-US" sz="2800" dirty="0"/>
              <a:t> </a:t>
            </a:r>
            <a:r>
              <a:rPr lang="en-US" sz="2800" dirty="0" err="1"/>
              <a:t>por</a:t>
            </a:r>
            <a:r>
              <a:rPr lang="en-US" sz="2800" dirty="0"/>
              <a:t> </a:t>
            </a:r>
            <a:r>
              <a:rPr lang="en-US" sz="2800" dirty="0" err="1"/>
              <a:t>áreas</a:t>
            </a:r>
            <a:r>
              <a:rPr lang="en-US" sz="2800" dirty="0"/>
              <a:t> a </a:t>
            </a:r>
            <a:r>
              <a:rPr lang="en-US" sz="2800" dirty="0" err="1"/>
              <a:t>desarrollar</a:t>
            </a:r>
            <a:r>
              <a:rPr lang="en-US" sz="2800" dirty="0"/>
              <a:t>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Diseño del ELPT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3600" y="4902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9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096162"/>
              </p:ext>
            </p:extLst>
          </p:nvPr>
        </p:nvGraphicFramePr>
        <p:xfrm>
          <a:off x="0" y="1"/>
          <a:ext cx="9144000" cy="623786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09203">
                  <a:extLst>
                    <a:ext uri="{9D8B030D-6E8A-4147-A177-3AD203B41FA5}">
                      <a16:colId xmlns:a16="http://schemas.microsoft.com/office/drawing/2014/main" val="1521223089"/>
                    </a:ext>
                  </a:extLst>
                </a:gridCol>
                <a:gridCol w="2848397">
                  <a:extLst>
                    <a:ext uri="{9D8B030D-6E8A-4147-A177-3AD203B41FA5}">
                      <a16:colId xmlns:a16="http://schemas.microsoft.com/office/drawing/2014/main" val="53644245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59301860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22169240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47315880"/>
                    </a:ext>
                  </a:extLst>
                </a:gridCol>
              </a:tblGrid>
              <a:tr h="37158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Grados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Lectura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Escritura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Comunicación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 Oral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Compresión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Auditiva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010533"/>
                  </a:ext>
                </a:extLst>
              </a:tr>
              <a:tr h="90129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Textos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Literarios</a:t>
                      </a:r>
                      <a:endParaRPr lang="en-US" sz="1200" baseline="0" dirty="0" smtClean="0"/>
                    </a:p>
                    <a:p>
                      <a:pPr algn="ctr"/>
                      <a:r>
                        <a:rPr lang="en-US" sz="1200" baseline="0" dirty="0" err="1" smtClean="0"/>
                        <a:t>Textos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Informativos</a:t>
                      </a:r>
                      <a:endParaRPr lang="en-US" sz="1200" baseline="0" dirty="0" smtClean="0"/>
                    </a:p>
                    <a:p>
                      <a:pPr algn="ctr"/>
                      <a:r>
                        <a:rPr lang="en-US" sz="1200" baseline="0" dirty="0" err="1" smtClean="0"/>
                        <a:t>Correspondencia</a:t>
                      </a:r>
                      <a:endParaRPr lang="en-US" sz="1200" baseline="0" dirty="0" smtClean="0"/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Oraciones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Diferentes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situaciones</a:t>
                      </a:r>
                      <a:r>
                        <a:rPr lang="en-US" sz="1400" baseline="0" dirty="0" smtClean="0"/>
                        <a:t> de un </a:t>
                      </a:r>
                      <a:r>
                        <a:rPr lang="en-US" sz="1400" baseline="0" dirty="0" err="1" smtClean="0"/>
                        <a:t>salón</a:t>
                      </a:r>
                      <a:r>
                        <a:rPr lang="en-US" sz="1400" baseline="0" dirty="0" smtClean="0"/>
                        <a:t> de </a:t>
                      </a:r>
                      <a:r>
                        <a:rPr lang="en-US" sz="1400" baseline="0" dirty="0" err="1" smtClean="0"/>
                        <a:t>clases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err="1" smtClean="0"/>
                        <a:t>Descripción</a:t>
                      </a:r>
                      <a:r>
                        <a:rPr lang="en-US" sz="1400" dirty="0" smtClean="0"/>
                        <a:t> de </a:t>
                      </a:r>
                      <a:r>
                        <a:rPr lang="en-US" sz="1400" dirty="0" err="1" smtClean="0"/>
                        <a:t>Imagenes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Seguir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Instrucciones</a:t>
                      </a:r>
                      <a:endParaRPr lang="en-US" sz="1400" baseline="0" dirty="0" smtClean="0"/>
                    </a:p>
                    <a:p>
                      <a:pPr algn="ctr"/>
                      <a:r>
                        <a:rPr lang="en-US" sz="1400" baseline="0" dirty="0" err="1" smtClean="0"/>
                        <a:t>Conversaciones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967315"/>
                  </a:ext>
                </a:extLst>
              </a:tr>
              <a:tr h="90129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Textos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Literarios</a:t>
                      </a:r>
                      <a:endParaRPr lang="en-US" sz="1200" baseline="0" dirty="0" smtClean="0"/>
                    </a:p>
                    <a:p>
                      <a:pPr algn="ctr"/>
                      <a:r>
                        <a:rPr lang="en-US" sz="1200" baseline="0" dirty="0" err="1" smtClean="0"/>
                        <a:t>Textos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Informativos</a:t>
                      </a:r>
                      <a:endParaRPr lang="en-US" sz="1200" baseline="0" dirty="0" smtClean="0"/>
                    </a:p>
                    <a:p>
                      <a:pPr algn="ctr"/>
                      <a:r>
                        <a:rPr lang="en-US" sz="1200" baseline="0" dirty="0" err="1" smtClean="0"/>
                        <a:t>Correspondencia</a:t>
                      </a:r>
                      <a:endParaRPr lang="en-US" sz="1200" baseline="0" dirty="0" smtClean="0"/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Oraciones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Compartir</a:t>
                      </a:r>
                      <a:r>
                        <a:rPr lang="en-US" sz="1400" dirty="0" smtClean="0"/>
                        <a:t> la </a:t>
                      </a:r>
                      <a:r>
                        <a:rPr lang="en-US" sz="1400" dirty="0" err="1" smtClean="0"/>
                        <a:t>opinión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acerca</a:t>
                      </a:r>
                      <a:r>
                        <a:rPr lang="en-US" sz="1400" dirty="0" smtClean="0"/>
                        <a:t> de un </a:t>
                      </a:r>
                      <a:r>
                        <a:rPr lang="en-US" sz="1400" dirty="0" err="1" smtClean="0"/>
                        <a:t>tema</a:t>
                      </a:r>
                      <a:r>
                        <a:rPr lang="en-US" sz="1400" dirty="0" smtClean="0"/>
                        <a:t> dado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Conversaciones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Leer </a:t>
                      </a:r>
                      <a:r>
                        <a:rPr lang="en-US" sz="1400" dirty="0" err="1" smtClean="0"/>
                        <a:t>en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voz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alta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err="1" smtClean="0"/>
                        <a:t>Exposiciones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720897"/>
                  </a:ext>
                </a:extLst>
              </a:tr>
              <a:tr h="8691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2-3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Textos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Literarios</a:t>
                      </a:r>
                      <a:endParaRPr lang="en-US" sz="1200" baseline="0" dirty="0" smtClean="0"/>
                    </a:p>
                    <a:p>
                      <a:pPr algn="ctr"/>
                      <a:r>
                        <a:rPr lang="en-US" sz="1200" baseline="0" dirty="0" err="1" smtClean="0"/>
                        <a:t>Textos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Informativos</a:t>
                      </a:r>
                      <a:endParaRPr lang="en-US" sz="1200" baseline="0" dirty="0" smtClean="0"/>
                    </a:p>
                    <a:p>
                      <a:pPr algn="ctr"/>
                      <a:r>
                        <a:rPr lang="en-US" sz="1200" baseline="0" dirty="0" err="1" smtClean="0"/>
                        <a:t>Correspondencia</a:t>
                      </a:r>
                      <a:endParaRPr lang="en-US" sz="1200" baseline="0" dirty="0" smtClean="0"/>
                    </a:p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Análisis</a:t>
                      </a:r>
                      <a:r>
                        <a:rPr lang="en-US" sz="1400" dirty="0" smtClean="0"/>
                        <a:t> de </a:t>
                      </a:r>
                      <a:r>
                        <a:rPr lang="en-US" sz="1400" dirty="0" err="1" smtClean="0"/>
                        <a:t>Imágenes</a:t>
                      </a:r>
                      <a:endParaRPr lang="en-US" sz="1400" dirty="0" smtClean="0"/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Opinión</a:t>
                      </a:r>
                      <a:r>
                        <a:rPr lang="en-US" sz="1400" dirty="0" smtClean="0"/>
                        <a:t> Personal </a:t>
                      </a:r>
                    </a:p>
                    <a:p>
                      <a:pPr algn="ctr"/>
                      <a:r>
                        <a:rPr lang="en-US" sz="1400" dirty="0" err="1" smtClean="0"/>
                        <a:t>Conversación</a:t>
                      </a:r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Seguir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err="1" smtClean="0"/>
                        <a:t>Instrucciones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err="1" smtClean="0"/>
                        <a:t>Conversaciones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Debates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566911"/>
                  </a:ext>
                </a:extLst>
              </a:tr>
              <a:tr h="90129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4-5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Textos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Literarios</a:t>
                      </a:r>
                      <a:endParaRPr lang="en-US" sz="1200" baseline="0" dirty="0" smtClean="0"/>
                    </a:p>
                    <a:p>
                      <a:pPr algn="ctr"/>
                      <a:r>
                        <a:rPr lang="en-US" sz="1200" baseline="0" dirty="0" err="1" smtClean="0"/>
                        <a:t>Textos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Informativos</a:t>
                      </a:r>
                      <a:endParaRPr lang="en-US" sz="1200" baseline="0" dirty="0" smtClean="0"/>
                    </a:p>
                    <a:p>
                      <a:pPr algn="ctr"/>
                      <a:r>
                        <a:rPr lang="en-US" sz="1200" baseline="0" dirty="0" err="1" smtClean="0"/>
                        <a:t>Correspondencia</a:t>
                      </a:r>
                      <a:endParaRPr lang="en-US" sz="1200" baseline="0" dirty="0" smtClean="0"/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Redacción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err="1" smtClean="0"/>
                        <a:t>Opinión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Escrita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err="1" smtClean="0"/>
                        <a:t>Preguntas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Analizar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una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Imágen</a:t>
                      </a:r>
                      <a:endParaRPr lang="en-US" sz="1400" baseline="0" dirty="0" smtClean="0"/>
                    </a:p>
                    <a:p>
                      <a:pPr algn="ctr"/>
                      <a:r>
                        <a:rPr lang="en-US" sz="1400" baseline="0" dirty="0" err="1" smtClean="0"/>
                        <a:t>Comparar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Imágenes</a:t>
                      </a:r>
                      <a:endParaRPr lang="en-US" sz="1400" baseline="0" dirty="0" smtClean="0"/>
                    </a:p>
                    <a:p>
                      <a:pPr algn="ctr"/>
                      <a:r>
                        <a:rPr lang="en-US" sz="1400" baseline="0" dirty="0" err="1" smtClean="0"/>
                        <a:t>Conversación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081659"/>
                  </a:ext>
                </a:extLst>
              </a:tr>
              <a:tr h="90129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6-8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Textos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Literarios</a:t>
                      </a:r>
                      <a:endParaRPr lang="en-US" sz="1200" baseline="0" dirty="0" smtClean="0"/>
                    </a:p>
                    <a:p>
                      <a:pPr algn="ctr"/>
                      <a:r>
                        <a:rPr lang="en-US" sz="1200" baseline="0" dirty="0" err="1" smtClean="0"/>
                        <a:t>Textos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Informativos</a:t>
                      </a:r>
                      <a:endParaRPr lang="en-US" sz="1200" baseline="0" dirty="0" smtClean="0"/>
                    </a:p>
                    <a:p>
                      <a:pPr algn="ctr"/>
                      <a:r>
                        <a:rPr lang="en-US" sz="1200" baseline="0" dirty="0" err="1" smtClean="0"/>
                        <a:t>Correspondencia</a:t>
                      </a:r>
                      <a:endParaRPr lang="en-US" sz="12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Redacción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err="1" smtClean="0"/>
                        <a:t>Formular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Preguntas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Como </a:t>
                      </a:r>
                      <a:r>
                        <a:rPr lang="en-US" sz="1400" dirty="0" err="1" smtClean="0"/>
                        <a:t>manejar</a:t>
                      </a:r>
                      <a:r>
                        <a:rPr lang="en-US" sz="1400" dirty="0" smtClean="0"/>
                        <a:t> el </a:t>
                      </a:r>
                      <a:r>
                        <a:rPr lang="en-US" sz="1400" dirty="0" err="1" smtClean="0"/>
                        <a:t>Correo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Electrónico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Presentaciones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en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Inglés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err="1" smtClean="0"/>
                        <a:t>Análisis</a:t>
                      </a:r>
                      <a:r>
                        <a:rPr lang="en-US" sz="1400" dirty="0" smtClean="0"/>
                        <a:t> de </a:t>
                      </a:r>
                      <a:r>
                        <a:rPr lang="en-US" sz="1400" dirty="0" err="1" smtClean="0"/>
                        <a:t>Informes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915450"/>
                  </a:ext>
                </a:extLst>
              </a:tr>
              <a:tr h="8691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9-12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Textos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Literarios</a:t>
                      </a:r>
                      <a:endParaRPr lang="en-US" sz="1200" baseline="0" dirty="0" smtClean="0"/>
                    </a:p>
                    <a:p>
                      <a:pPr algn="ctr"/>
                      <a:r>
                        <a:rPr lang="en-US" sz="1200" baseline="0" dirty="0" err="1" smtClean="0"/>
                        <a:t>Textos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Informativos</a:t>
                      </a:r>
                      <a:endParaRPr lang="en-US" sz="1200" baseline="0" dirty="0" smtClean="0"/>
                    </a:p>
                    <a:p>
                      <a:pPr algn="ctr"/>
                      <a:r>
                        <a:rPr lang="en-US" sz="1200" baseline="0" dirty="0" err="1" smtClean="0"/>
                        <a:t>Correspondencia</a:t>
                      </a:r>
                      <a:endParaRPr lang="en-US" sz="1200" baseline="0" dirty="0" smtClean="0"/>
                    </a:p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Redacción</a:t>
                      </a:r>
                      <a:r>
                        <a:rPr lang="en-US" sz="1400" dirty="0" smtClean="0"/>
                        <a:t> de </a:t>
                      </a:r>
                    </a:p>
                    <a:p>
                      <a:pPr algn="ctr"/>
                      <a:r>
                        <a:rPr lang="en-US" sz="1400" dirty="0" err="1" smtClean="0"/>
                        <a:t>Correos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Electrónicos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err="1" smtClean="0"/>
                        <a:t>Escribir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una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Declaración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Comparación</a:t>
                      </a:r>
                      <a:r>
                        <a:rPr lang="en-US" sz="1400" dirty="0" smtClean="0"/>
                        <a:t> de </a:t>
                      </a:r>
                      <a:r>
                        <a:rPr lang="en-US" sz="1400" dirty="0" err="1" smtClean="0"/>
                        <a:t>Imágenes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err="1" smtClean="0"/>
                        <a:t>Presentaciones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algn="ctr"/>
                      <a:r>
                        <a:rPr lang="en-US" sz="1400" dirty="0" err="1" smtClean="0"/>
                        <a:t>Observar</a:t>
                      </a:r>
                      <a:r>
                        <a:rPr lang="en-US" sz="1400" dirty="0" smtClean="0"/>
                        <a:t> y </a:t>
                      </a:r>
                      <a:r>
                        <a:rPr lang="en-US" sz="1400" dirty="0" err="1" smtClean="0"/>
                        <a:t>Realizar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Reportes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792854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5511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7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233</TotalTime>
  <Words>765</Words>
  <Application>Microsoft Office PowerPoint</Application>
  <PresentationFormat>On-screen Show (16:10)</PresentationFormat>
  <Paragraphs>137</Paragraphs>
  <Slides>21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Wingdings</vt:lpstr>
      <vt:lpstr>2_Custom Design</vt:lpstr>
      <vt:lpstr>1_Custom Design</vt:lpstr>
      <vt:lpstr>Custom Design</vt:lpstr>
      <vt:lpstr>PowerPoint Presentation</vt:lpstr>
      <vt:lpstr>Guía para los padres de familia Acerca del exámen ELPT</vt:lpstr>
      <vt:lpstr>Exámen del Dominio del Idioma Inglés ELPT:</vt:lpstr>
      <vt:lpstr>Conozca este exámen</vt:lpstr>
      <vt:lpstr>Conozca este Exámen</vt:lpstr>
      <vt:lpstr>Conozca este Exámen</vt:lpstr>
      <vt:lpstr>Conozca este Exámen</vt:lpstr>
      <vt:lpstr>Diseño del ELPT</vt:lpstr>
      <vt:lpstr>PowerPoint Presentation</vt:lpstr>
      <vt:lpstr>Niveles de Desempeño</vt:lpstr>
      <vt:lpstr>Fechas para tomar el exámen</vt:lpstr>
      <vt:lpstr>Fechas para Tomar el Exámen</vt:lpstr>
      <vt:lpstr>Cómo preparar a tú hijo (a) para tomar el exámen</vt:lpstr>
      <vt:lpstr>Prepárese para el ELPT</vt:lpstr>
      <vt:lpstr>Prepárese para el ELPT</vt:lpstr>
      <vt:lpstr>Prepárese para el ELPT</vt:lpstr>
      <vt:lpstr>Resultados del exámen </vt:lpstr>
      <vt:lpstr>Resultados del Exámen</vt:lpstr>
      <vt:lpstr>Enlaces para utilizar</vt:lpstr>
      <vt:lpstr>Enlaces para utilizar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Blaine R. Bearb</dc:creator>
  <cp:lastModifiedBy>Nicole C. Morgan</cp:lastModifiedBy>
  <cp:revision>43</cp:revision>
  <dcterms:created xsi:type="dcterms:W3CDTF">2015-11-19T21:23:40Z</dcterms:created>
  <dcterms:modified xsi:type="dcterms:W3CDTF">2022-01-13T13:22:25Z</dcterms:modified>
</cp:coreProperties>
</file>